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8" r:id="rId3"/>
    <p:sldId id="278" r:id="rId4"/>
    <p:sldId id="275" r:id="rId5"/>
    <p:sldId id="272" r:id="rId6"/>
    <p:sldId id="274" r:id="rId7"/>
    <p:sldId id="277" r:id="rId8"/>
    <p:sldId id="271" r:id="rId9"/>
    <p:sldId id="270" r:id="rId10"/>
    <p:sldId id="269" r:id="rId11"/>
    <p:sldId id="263" r:id="rId12"/>
    <p:sldId id="264" r:id="rId13"/>
    <p:sldId id="273" r:id="rId14"/>
    <p:sldId id="276" r:id="rId15"/>
    <p:sldId id="265" r:id="rId16"/>
    <p:sldId id="266" r:id="rId17"/>
    <p:sldId id="267" r:id="rId18"/>
    <p:sldId id="282" r:id="rId19"/>
    <p:sldId id="295" r:id="rId20"/>
    <p:sldId id="297" r:id="rId21"/>
    <p:sldId id="285" r:id="rId22"/>
    <p:sldId id="287" r:id="rId23"/>
    <p:sldId id="289" r:id="rId24"/>
    <p:sldId id="291" r:id="rId25"/>
    <p:sldId id="293" r:id="rId26"/>
    <p:sldId id="296" r:id="rId27"/>
    <p:sldId id="298" r:id="rId28"/>
    <p:sldId id="286" r:id="rId29"/>
    <p:sldId id="288" r:id="rId30"/>
    <p:sldId id="290" r:id="rId31"/>
    <p:sldId id="292" r:id="rId32"/>
    <p:sldId id="294" r:id="rId33"/>
    <p:sldId id="279" r:id="rId34"/>
    <p:sldId id="283" r:id="rId35"/>
    <p:sldId id="284" r:id="rId36"/>
    <p:sldId id="280" r:id="rId37"/>
    <p:sldId id="28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560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EDE06-B384-465F-81AD-F4F9A5EA3CA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F8240-09CF-444C-8397-BC59B66A2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1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8240-09CF-444C-8397-BC59B66A2B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8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8240-09CF-444C-8397-BC59B66A2B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6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9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4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1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9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7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84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67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1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6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18209-5335-4D04-B5DC-85631527E400}" type="datetimeFigureOut">
              <a:rPr lang="en-US" smtClean="0"/>
              <a:t>4/6/2015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E8C27-92F1-471B-9EEF-9FCC7B2E3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Rural, Suburban, Urban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7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 – [ 1.0, 0.0, 0.0 ]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506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5410200"/>
            <a:ext cx="41148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As expected, infection was not allowed to spread outside of Rural area.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2671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Sweep – NO_GROUP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487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30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Sweep – [ 0.6, 0.3, 0.1 ]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7800"/>
            <a:ext cx="91506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5410200"/>
            <a:ext cx="41148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dirty="0" smtClean="0"/>
              <a:t>e decreased the amount of cross area relationship forming,  but it is hard to see much difference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89032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Sweep – [0.7, 0.2, 0.1 ]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7800"/>
            <a:ext cx="91506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5410200"/>
            <a:ext cx="41148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W</a:t>
            </a:r>
            <a:r>
              <a:rPr lang="en-US" i="1" dirty="0" smtClean="0"/>
              <a:t>e increased the amount of like area relationship forming.  Maybe we see a decrease in preva</a:t>
            </a:r>
            <a:r>
              <a:rPr lang="en-US" i="1" dirty="0" smtClean="0"/>
              <a:t>lence?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5702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Sweep – [ 0.8, 0.15, 0.05 ]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7800"/>
            <a:ext cx="9150697" cy="487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5410200"/>
            <a:ext cx="41148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Continuing to increase like area relationships.  Still don’t see a big change.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4622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Sweep – [0.9, 0.09, 0.01 ]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507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5410200"/>
            <a:ext cx="41148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Finally, we see prevalence to really  start to fall the more we make it unlikely that a relationship forms with out of area people.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67341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Sweep – [ 0.9, 0.1, 0.0 ]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5069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5410200"/>
            <a:ext cx="41148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Hmm.  Percentage wise, we don’t see that it is harder to get people infected in the Urban area.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1103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Sweep – [ 1.0, 0.0, 0.0 ]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1447800"/>
            <a:ext cx="9153525" cy="487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5410200"/>
            <a:ext cx="41148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If we finally don’t allow relationships with people in other areas, then as expected, we see a decrease in prevalence.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96320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Increase Outbreak to 90%</a:t>
            </a:r>
            <a:br>
              <a:rPr lang="en-US" dirty="0" smtClean="0"/>
            </a:br>
            <a:r>
              <a:rPr lang="en-US" dirty="0" smtClean="0"/>
              <a:t>Red is 50% Outbreak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14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0" y="5581471"/>
            <a:ext cx="5181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If we increase the size of the outbreak, then we will reduce the number of infections that can be spread in the Rural area.  New infections should come from other areas.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28665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Sweep – NO_GROUP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799"/>
            <a:ext cx="9144000" cy="514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9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00400" y="2438400"/>
            <a:ext cx="2743200" cy="2743200"/>
            <a:chOff x="3200400" y="1981200"/>
            <a:chExt cx="2743200" cy="2743200"/>
          </a:xfrm>
        </p:grpSpPr>
        <p:sp>
          <p:nvSpPr>
            <p:cNvPr id="6" name="Oval 5"/>
            <p:cNvSpPr/>
            <p:nvPr/>
          </p:nvSpPr>
          <p:spPr>
            <a:xfrm>
              <a:off x="3200400" y="1981200"/>
              <a:ext cx="2743200" cy="274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657600" y="2438400"/>
              <a:ext cx="1828800" cy="18288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4114800" y="2895600"/>
              <a:ext cx="914400" cy="914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Urban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10,500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140816" y="2895600"/>
            <a:ext cx="888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Suburban</a:t>
            </a:r>
          </a:p>
          <a:p>
            <a:pPr algn="ctr"/>
            <a:r>
              <a:rPr lang="en-US" sz="1400" dirty="0" smtClean="0"/>
              <a:t>5,250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7490" y="2448580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Rural</a:t>
            </a:r>
          </a:p>
          <a:p>
            <a:pPr algn="ctr"/>
            <a:r>
              <a:rPr lang="en-US" sz="1400" dirty="0" smtClean="0"/>
              <a:t>1,750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06302" y="1547722"/>
            <a:ext cx="3085298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Goal: </a:t>
            </a:r>
            <a:r>
              <a:rPr lang="en-US" i="1" dirty="0" smtClean="0"/>
              <a:t>Use Individual Property and </a:t>
            </a:r>
            <a:r>
              <a:rPr lang="en-US" i="1" dirty="0" err="1" smtClean="0"/>
              <a:t>Assortivity</a:t>
            </a:r>
            <a:r>
              <a:rPr lang="en-US" i="1" dirty="0" smtClean="0"/>
              <a:t> to model the STI epidemic spreading from </a:t>
            </a:r>
            <a:r>
              <a:rPr lang="en-US" i="1" dirty="0" smtClean="0"/>
              <a:t>a Rural area</a:t>
            </a:r>
            <a:r>
              <a:rPr lang="en-US" i="1" dirty="0" smtClean="0"/>
              <a:t> </a:t>
            </a:r>
            <a:r>
              <a:rPr lang="en-US" i="1" dirty="0" smtClean="0"/>
              <a:t>to </a:t>
            </a:r>
            <a:r>
              <a:rPr lang="en-US" i="1" dirty="0" smtClean="0"/>
              <a:t>an Urban area.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1964" y="3141879"/>
            <a:ext cx="25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Population = </a:t>
            </a:r>
            <a:r>
              <a:rPr lang="en-US" dirty="0" smtClean="0"/>
              <a:t>17,500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66111" y="2325469"/>
            <a:ext cx="2172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</a:t>
            </a:r>
            <a:r>
              <a:rPr lang="en-US" dirty="0" smtClean="0"/>
              <a:t>% of </a:t>
            </a:r>
            <a:r>
              <a:rPr lang="en-US" dirty="0" smtClean="0"/>
              <a:t>Rural population </a:t>
            </a:r>
            <a:r>
              <a:rPr lang="en-US" dirty="0" smtClean="0"/>
              <a:t>infected at outbreak.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00799" y="5345668"/>
            <a:ext cx="212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Initial_Distribution</a:t>
            </a:r>
            <a:r>
              <a:rPr lang="en-US" dirty="0" smtClean="0"/>
              <a:t>”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69097"/>
              </p:ext>
            </p:extLst>
          </p:nvPr>
        </p:nvGraphicFramePr>
        <p:xfrm>
          <a:off x="6248397" y="5756791"/>
          <a:ext cx="2438403" cy="685800"/>
        </p:xfrm>
        <a:graphic>
          <a:graphicData uri="http://schemas.openxmlformats.org/drawingml/2006/table">
            <a:tbl>
              <a:tblPr/>
              <a:tblGrid>
                <a:gridCol w="812801"/>
                <a:gridCol w="812801"/>
                <a:gridCol w="812801"/>
              </a:tblGrid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10277" y="5678269"/>
            <a:ext cx="4156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every one person in Rural area there are 3 in the </a:t>
            </a:r>
            <a:r>
              <a:rPr lang="en-US" dirty="0" smtClean="0"/>
              <a:t>Suburban </a:t>
            </a:r>
            <a:r>
              <a:rPr lang="en-US" dirty="0" smtClean="0"/>
              <a:t>and </a:t>
            </a:r>
            <a:r>
              <a:rPr lang="en-US" dirty="0" smtClean="0"/>
              <a:t>6 </a:t>
            </a:r>
            <a:r>
              <a:rPr lang="en-US" dirty="0" smtClean="0"/>
              <a:t>in the </a:t>
            </a:r>
            <a:r>
              <a:rPr lang="en-US" dirty="0" smtClean="0"/>
              <a:t>Urban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72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 </a:t>
            </a:r>
            <a:r>
              <a:rPr lang="en-US" dirty="0" smtClean="0"/>
              <a:t>0.5, 0.3, 0.2 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90% Outbreak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7800"/>
            <a:ext cx="9140333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0" y="5581471"/>
            <a:ext cx="51816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NEW MATRIX: As we lean towards relationships in the same area, we see prevalence drop.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5324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[ 0.6, 0.3, 0.1 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7800"/>
            <a:ext cx="9144001" cy="514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0" y="5581471"/>
            <a:ext cx="51816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As we increase the tendency towards same area relationships, we see more decrease in prevalence.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655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[0.7, 0.2, 0.1 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7800"/>
            <a:ext cx="9140331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0" y="5581471"/>
            <a:ext cx="51816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Hmm.  Increasing tendency towards same area relationships does not continue to decrease prevalence.  Hmm.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65842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[ 0.8, 0.15, 0.05 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" y="1447800"/>
            <a:ext cx="9140332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0" y="5581471"/>
            <a:ext cx="51816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Hmm.  This is really not much different that [ 0.6, 0.3, 0.1 ].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27651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[0.9, 0.09, 0.01 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14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0" y="5581471"/>
            <a:ext cx="5181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Hmm.  Still not much difference.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96630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[ 0.9, 0.1, 0.0 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14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0" y="5581471"/>
            <a:ext cx="5181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Even with the zero prevalence doesn’t fall much.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05042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Sweep – NO_GROUP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" y="1447800"/>
            <a:ext cx="9122434" cy="512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025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 </a:t>
            </a:r>
            <a:r>
              <a:rPr lang="en-US" dirty="0" smtClean="0"/>
              <a:t>0.5, 0.3, 0.2 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90% Outbreak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5" y="1447800"/>
            <a:ext cx="9140332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0" y="5581471"/>
            <a:ext cx="51816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Number of infections in Urban really drops. </a:t>
            </a:r>
            <a:r>
              <a:rPr lang="en-US" i="1" dirty="0" smtClean="0"/>
              <a:t>Much more than in the 50% Outbreak case.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57912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[ 0.6, 0.3, 0.1 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0332" cy="513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0" y="5581471"/>
            <a:ext cx="5181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More significant decrease in the Urban area.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1149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[0.7, 0.2, 0.1 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14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0" y="5581471"/>
            <a:ext cx="5181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Not so much change now.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8843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Matrices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979588"/>
              </p:ext>
            </p:extLst>
          </p:nvPr>
        </p:nvGraphicFramePr>
        <p:xfrm>
          <a:off x="533400" y="1905000"/>
          <a:ext cx="3352800" cy="1068944"/>
        </p:xfrm>
        <a:graphic>
          <a:graphicData uri="http://schemas.openxmlformats.org/drawingml/2006/table">
            <a:tbl>
              <a:tblPr/>
              <a:tblGrid>
                <a:gridCol w="838200"/>
                <a:gridCol w="838200"/>
                <a:gridCol w="838200"/>
                <a:gridCol w="838200"/>
              </a:tblGrid>
              <a:tr h="252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47800" y="152400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[ 0.6, 0.3, 0.1 ]</a:t>
            </a: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307036"/>
              </p:ext>
            </p:extLst>
          </p:nvPr>
        </p:nvGraphicFramePr>
        <p:xfrm>
          <a:off x="533400" y="3579256"/>
          <a:ext cx="3352800" cy="1068944"/>
        </p:xfrm>
        <a:graphic>
          <a:graphicData uri="http://schemas.openxmlformats.org/drawingml/2006/table">
            <a:tbl>
              <a:tblPr/>
              <a:tblGrid>
                <a:gridCol w="838200"/>
                <a:gridCol w="838200"/>
                <a:gridCol w="838200"/>
                <a:gridCol w="838200"/>
              </a:tblGrid>
              <a:tr h="252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47800" y="3198256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[ 0.7, 0.2, 0.1 ]</a:t>
            </a:r>
            <a:endParaRPr lang="en-US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18926"/>
              </p:ext>
            </p:extLst>
          </p:nvPr>
        </p:nvGraphicFramePr>
        <p:xfrm>
          <a:off x="533400" y="5255656"/>
          <a:ext cx="3352800" cy="1068944"/>
        </p:xfrm>
        <a:graphic>
          <a:graphicData uri="http://schemas.openxmlformats.org/drawingml/2006/table">
            <a:tbl>
              <a:tblPr/>
              <a:tblGrid>
                <a:gridCol w="838200"/>
                <a:gridCol w="838200"/>
                <a:gridCol w="838200"/>
                <a:gridCol w="838200"/>
              </a:tblGrid>
              <a:tr h="252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47800" y="4874656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[ 0.8, 0.15, 0.05 ]</a:t>
            </a:r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714213"/>
              </p:ext>
            </p:extLst>
          </p:nvPr>
        </p:nvGraphicFramePr>
        <p:xfrm>
          <a:off x="5105400" y="5257800"/>
          <a:ext cx="3352800" cy="1068944"/>
        </p:xfrm>
        <a:graphic>
          <a:graphicData uri="http://schemas.openxmlformats.org/drawingml/2006/table">
            <a:tbl>
              <a:tblPr/>
              <a:tblGrid>
                <a:gridCol w="838200"/>
                <a:gridCol w="838200"/>
                <a:gridCol w="838200"/>
                <a:gridCol w="838200"/>
              </a:tblGrid>
              <a:tr h="252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019800" y="4876800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[ 1.0, 0.0, 0.00 ]</a:t>
            </a:r>
            <a:endParaRPr lang="en-US" sz="20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98796"/>
              </p:ext>
            </p:extLst>
          </p:nvPr>
        </p:nvGraphicFramePr>
        <p:xfrm>
          <a:off x="5105400" y="3581400"/>
          <a:ext cx="3352800" cy="1068944"/>
        </p:xfrm>
        <a:graphic>
          <a:graphicData uri="http://schemas.openxmlformats.org/drawingml/2006/table">
            <a:tbl>
              <a:tblPr/>
              <a:tblGrid>
                <a:gridCol w="838200"/>
                <a:gridCol w="838200"/>
                <a:gridCol w="838200"/>
                <a:gridCol w="838200"/>
              </a:tblGrid>
              <a:tr h="252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019800" y="320040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[ 0.9, 0.1, 0.0 ]</a:t>
            </a:r>
            <a:endParaRPr lang="en-US" sz="2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67751"/>
              </p:ext>
            </p:extLst>
          </p:nvPr>
        </p:nvGraphicFramePr>
        <p:xfrm>
          <a:off x="5105400" y="1905000"/>
          <a:ext cx="3352800" cy="1068944"/>
        </p:xfrm>
        <a:graphic>
          <a:graphicData uri="http://schemas.openxmlformats.org/drawingml/2006/table">
            <a:tbl>
              <a:tblPr/>
              <a:tblGrid>
                <a:gridCol w="838200"/>
                <a:gridCol w="838200"/>
                <a:gridCol w="838200"/>
                <a:gridCol w="838200"/>
              </a:tblGrid>
              <a:tr h="252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019800" y="1524000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[ 0.9, 0.09, 0.01 ]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7761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[ 0.8, 0.15, 0.05 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" y="1447799"/>
            <a:ext cx="9141125" cy="513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0" y="5581471"/>
            <a:ext cx="51816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Change not big, but down in the Suburban and Urban areas.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27624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[0.9, 0.09, 0.01 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14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0" y="5581471"/>
            <a:ext cx="51816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Just like you like to see, continued decrease in the non-Rural areas.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36617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Sweep – [ 0.9, 0.1, 0.0 </a:t>
            </a:r>
            <a:r>
              <a:rPr lang="en-US" dirty="0" smtClean="0"/>
              <a:t>]</a:t>
            </a:r>
            <a:br>
              <a:rPr lang="en-US" dirty="0" smtClean="0"/>
            </a:br>
            <a:r>
              <a:rPr lang="en-US" dirty="0" smtClean="0"/>
              <a:t>90% Outbreak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14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0" y="5581471"/>
            <a:ext cx="5181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Zero forces infection to go through Suburban and Suburban has more infections/relationships due to relationships not being allowed to form between Rural and Urban.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43510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5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Increase Outbreak to 90</a:t>
            </a:r>
            <a:r>
              <a:rPr lang="en-US" dirty="0" smtClean="0"/>
              <a:t>%</a:t>
            </a:r>
            <a:br>
              <a:rPr lang="en-US" dirty="0" smtClean="0"/>
            </a:br>
            <a:r>
              <a:rPr lang="en-US" dirty="0" smtClean="0"/>
              <a:t>Red is 50% Outbreak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514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78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50% vs 90% Outbreak Baselines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599"/>
            <a:ext cx="9144000" cy="514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501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Run Summary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5069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57304"/>
              </p:ext>
            </p:extLst>
          </p:nvPr>
        </p:nvGraphicFramePr>
        <p:xfrm>
          <a:off x="7543800" y="4800600"/>
          <a:ext cx="1016000" cy="1143000"/>
        </p:xfrm>
        <a:graphic>
          <a:graphicData uri="http://schemas.openxmlformats.org/drawingml/2006/table">
            <a:tbl>
              <a:tblPr/>
              <a:tblGrid>
                <a:gridCol w="10160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NO_GROUP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[ 0.9, 0.1, 0.0 ]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[ 0.7, 0.2, 0.1 ]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[ 0.6, 0.3, 0.1 ]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[ 0.9, 0.09, 0.01 ]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[ 1.0, 0.0, 0.0 ]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400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Run Summary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487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304527"/>
              </p:ext>
            </p:extLst>
          </p:nvPr>
        </p:nvGraphicFramePr>
        <p:xfrm>
          <a:off x="3565525" y="3886200"/>
          <a:ext cx="1016000" cy="762000"/>
        </p:xfrm>
        <a:graphic>
          <a:graphicData uri="http://schemas.openxmlformats.org/drawingml/2006/table">
            <a:tbl>
              <a:tblPr/>
              <a:tblGrid>
                <a:gridCol w="10160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NO_GROUP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[ 0.9, 0.1, 0.0 ]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[ 0.7, 0.2, 0.1 ]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[ 0.6, 0.3, 0.1 ]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77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 – NO_GROUP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24950" cy="486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5410200"/>
            <a:ext cx="41148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Infection starts out in Rural area and drops as each 365 day infection period ends.  We also see the infection in the other areas grow immediately.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606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 – [ 0.6, 0.3, 0.1 ]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7800"/>
            <a:ext cx="91506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5410200"/>
            <a:ext cx="41148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Now that we limit the number of relationships in the other areas, we see the amount of infection in the Rural area growing and the others declining.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7415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Sweep – [0.7, 0.2, 0.1 ]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24950" cy="486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86200" y="5432729"/>
            <a:ext cx="4953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As we increase the tendency towards relationships in the same area, we see the infection decrease in the non-infected areas, especially Urban.  More infection needs to come through Suburban.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224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Sweep – [ 0.8, 0.15, 0.05 ]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7800"/>
            <a:ext cx="915069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200" y="5432729"/>
            <a:ext cx="49530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Again, as we increase the tendency towards relationships in the same area, we continue to see the amount of infection in </a:t>
            </a:r>
            <a:r>
              <a:rPr lang="en-US" i="1" dirty="0"/>
              <a:t>R</a:t>
            </a:r>
            <a:r>
              <a:rPr lang="en-US" i="1" dirty="0" smtClean="0"/>
              <a:t>ural rise and Urban fall.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201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 – [0.9, 0.09, 0.01 ]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5069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6200" y="5432729"/>
            <a:ext cx="49530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The trend continues.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66499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 – [ 0.9, 0.1, 0.0 ]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507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5410200"/>
            <a:ext cx="41148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Finally, not allowing relationships to start between Rural and Urban people, we can see a delay before people start getting infected in the Urban area.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51451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1008</Words>
  <Application>Microsoft Office PowerPoint</Application>
  <PresentationFormat>On-screen Show (4:3)</PresentationFormat>
  <Paragraphs>194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Rural, Suburban, Urban</vt:lpstr>
      <vt:lpstr>Scenario</vt:lpstr>
      <vt:lpstr>Weighting Matrices</vt:lpstr>
      <vt:lpstr>Sweep – NO_GROUP</vt:lpstr>
      <vt:lpstr>Sweep – [ 0.6, 0.3, 0.1 ]</vt:lpstr>
      <vt:lpstr>Sweep – [0.7, 0.2, 0.1 ]</vt:lpstr>
      <vt:lpstr>Sweep – [ 0.8, 0.15, 0.05 ]</vt:lpstr>
      <vt:lpstr>Sweep – [0.9, 0.09, 0.01 ]</vt:lpstr>
      <vt:lpstr>Sweep – [ 0.9, 0.1, 0.0 ]</vt:lpstr>
      <vt:lpstr>Sweep – [ 1.0, 0.0, 0.0 ]</vt:lpstr>
      <vt:lpstr>Sweep – NO_GROUP</vt:lpstr>
      <vt:lpstr>Sweep – [ 0.6, 0.3, 0.1 ]</vt:lpstr>
      <vt:lpstr>Sweep – [0.7, 0.2, 0.1 ]</vt:lpstr>
      <vt:lpstr>Sweep – [ 0.8, 0.15, 0.05 ]</vt:lpstr>
      <vt:lpstr>Sweep – [0.9, 0.09, 0.01 ]</vt:lpstr>
      <vt:lpstr>Sweep – [ 0.9, 0.1, 0.0 ]</vt:lpstr>
      <vt:lpstr>Sweep – [ 1.0, 0.0, 0.0 ]</vt:lpstr>
      <vt:lpstr>Increase Outbreak to 90% Red is 50% Outbreak</vt:lpstr>
      <vt:lpstr>Sweep – NO_GROUP 90% Outbreak</vt:lpstr>
      <vt:lpstr>Sweep – [ 0.5, 0.3, 0.2 ] 90% Outbreak</vt:lpstr>
      <vt:lpstr>Sweep – [ 0.6, 0.3, 0.1 ] 90% Outbreak</vt:lpstr>
      <vt:lpstr>Sweep – [0.7, 0.2, 0.1 ] 90% Outbreak</vt:lpstr>
      <vt:lpstr>Sweep – [ 0.8, 0.15, 0.05 ] 90% Outbreak</vt:lpstr>
      <vt:lpstr>Sweep – [0.9, 0.09, 0.01 ] 90% Outbreak</vt:lpstr>
      <vt:lpstr>Sweep – [ 0.9, 0.1, 0.0 ] 90% Outbreak</vt:lpstr>
      <vt:lpstr>Sweep – NO_GROUP 90% Outbreak</vt:lpstr>
      <vt:lpstr>Sweep – [ 0.5, 0.3, 0.2 ] 90% Outbreak</vt:lpstr>
      <vt:lpstr>Sweep – [ 0.6, 0.3, 0.1 ] 90% Outbreak</vt:lpstr>
      <vt:lpstr>Sweep – [0.7, 0.2, 0.1 ] 90% Outbreak</vt:lpstr>
      <vt:lpstr>Sweep – [ 0.8, 0.15, 0.05 ] 90% Outbreak</vt:lpstr>
      <vt:lpstr>Sweep – [0.9, 0.09, 0.01 ] 90% Outbreak</vt:lpstr>
      <vt:lpstr>Sweep – [ 0.9, 0.1, 0.0 ] 90% Outbreak</vt:lpstr>
      <vt:lpstr>Backup</vt:lpstr>
      <vt:lpstr>Increase Outbreak to 90% Red is 50% Outbreak</vt:lpstr>
      <vt:lpstr>50% vs 90% Outbreak Baselines</vt:lpstr>
      <vt:lpstr>Single Run Summary</vt:lpstr>
      <vt:lpstr>Single Run Summary</vt:lpstr>
    </vt:vector>
  </TitlesOfParts>
  <Company>Intellectual Ventures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Bridenbecker</dc:creator>
  <cp:lastModifiedBy>Dan Bridenbecker</cp:lastModifiedBy>
  <cp:revision>32</cp:revision>
  <dcterms:created xsi:type="dcterms:W3CDTF">2015-04-03T23:11:13Z</dcterms:created>
  <dcterms:modified xsi:type="dcterms:W3CDTF">2015-04-06T18:53:09Z</dcterms:modified>
</cp:coreProperties>
</file>